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8DD19"/>
    <a:srgbClr val="0000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3016" y="4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40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Area Formulas for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4932" y="1724025"/>
            <a:ext cx="56557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0000E1"/>
                </a:solidFill>
              </a:rPr>
              <a:t>Rectangles</a:t>
            </a:r>
            <a:endParaRPr lang="en-US" sz="8800" b="1" dirty="0">
              <a:solidFill>
                <a:srgbClr val="0000E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4932" y="4617125"/>
            <a:ext cx="56557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3366FF"/>
                </a:solidFill>
              </a:rPr>
              <a:t>Triangles</a:t>
            </a:r>
            <a:endParaRPr lang="en-US" sz="8800" b="1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5822" y="3170575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Parallelograms</a:t>
            </a:r>
            <a:endParaRPr lang="en-US" sz="8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rgbClr val="0000E1"/>
                </a:solidFill>
              </a:rPr>
              <a:t>Rectangle</a:t>
            </a:r>
            <a:r>
              <a:rPr lang="en-US" sz="6000" b="1" dirty="0" smtClean="0"/>
              <a:t> </a:t>
            </a:r>
            <a:endParaRPr lang="en-US" sz="6000" b="1" dirty="0"/>
          </a:p>
        </p:txBody>
      </p:sp>
      <p:sp>
        <p:nvSpPr>
          <p:cNvPr id="4" name="Rectangle 3"/>
          <p:cNvSpPr/>
          <p:nvPr/>
        </p:nvSpPr>
        <p:spPr>
          <a:xfrm>
            <a:off x="1936982" y="1600735"/>
            <a:ext cx="5135411" cy="20405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1366681" y="4169333"/>
            <a:ext cx="6281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097" y="32719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9754" y="5000330"/>
            <a:ext cx="1076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88584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3183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>
                <a:solidFill>
                  <a:srgbClr val="FF0000"/>
                </a:solidFill>
              </a:rPr>
              <a:t>b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7782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  ×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62181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38DD19"/>
                </a:solidFill>
              </a:rPr>
              <a:t>h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5560" y="3641292"/>
            <a:ext cx="5066833" cy="685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 flipH="1">
            <a:off x="1936982" y="1600734"/>
            <a:ext cx="68578" cy="2040557"/>
          </a:xfrm>
          <a:prstGeom prst="rect">
            <a:avLst/>
          </a:prstGeom>
          <a:solidFill>
            <a:srgbClr val="38DD1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</a:t>
            </a:r>
            <a:endParaRPr lang="en-US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1477120" y="1600200"/>
            <a:ext cx="5974842" cy="2127349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883511" y="3920829"/>
            <a:ext cx="7030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r>
              <a:rPr lang="en-US" sz="4800" b="1" dirty="0" smtClean="0"/>
              <a:t>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46487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063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=</a:t>
            </a:r>
            <a:endParaRPr lang="en-US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28408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8984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×</a:t>
            </a:r>
            <a:endParaRPr lang="en-US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7400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38DD19"/>
                </a:solidFill>
              </a:rPr>
              <a:t>h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1477120" y="3704689"/>
            <a:ext cx="5439118" cy="45719"/>
          </a:xfrm>
          <a:prstGeom prst="parallelogram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2014317" y="1600200"/>
            <a:ext cx="45719" cy="2104489"/>
          </a:xfrm>
          <a:prstGeom prst="rect">
            <a:avLst/>
          </a:prstGeom>
          <a:solidFill>
            <a:srgbClr val="38DD1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TextBox 13"/>
          <p:cNvSpPr txBox="1"/>
          <p:nvPr/>
        </p:nvSpPr>
        <p:spPr>
          <a:xfrm>
            <a:off x="0" y="5582823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The </a:t>
            </a:r>
            <a:r>
              <a:rPr lang="en-US" sz="3600" b="1" dirty="0" smtClean="0">
                <a:solidFill>
                  <a:srgbClr val="38DD19"/>
                </a:solidFill>
              </a:rPr>
              <a:t>height</a:t>
            </a:r>
            <a:r>
              <a:rPr lang="en-US" sz="3600" b="1" dirty="0" smtClean="0"/>
              <a:t> of the </a:t>
            </a:r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</a:t>
            </a:r>
            <a:r>
              <a:rPr lang="en-US" sz="3600" b="1" dirty="0" smtClean="0"/>
              <a:t> is from the lowest point to the highest point of the shape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rgbClr val="3366FF"/>
                </a:solidFill>
              </a:rPr>
              <a:t>Triangle</a:t>
            </a:r>
            <a:endParaRPr lang="en-US" sz="6000" b="1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8535" y="4114110"/>
            <a:ext cx="6115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½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8714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33211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=</a:t>
            </a:r>
            <a:endParaRPr lang="en-US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06659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</a:rPr>
              <a:t>½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8756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FF0000"/>
                </a:solidFill>
              </a:rPr>
              <a:t>b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3119" y="4945107"/>
            <a:ext cx="1425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×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08654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38DD19"/>
                </a:solidFill>
              </a:rPr>
              <a:t>h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884433" y="3713745"/>
            <a:ext cx="527975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/>
          <p:cNvSpPr/>
          <p:nvPr/>
        </p:nvSpPr>
        <p:spPr>
          <a:xfrm flipH="1">
            <a:off x="1838711" y="1626203"/>
            <a:ext cx="45719" cy="2087542"/>
          </a:xfrm>
          <a:prstGeom prst="rect">
            <a:avLst/>
          </a:prstGeom>
          <a:solidFill>
            <a:srgbClr val="38DD19"/>
          </a:solidFill>
          <a:ln>
            <a:solidFill>
              <a:srgbClr val="38DD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1884432" y="1626202"/>
            <a:ext cx="5279750" cy="20875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ight Triangle 30"/>
          <p:cNvSpPr/>
          <p:nvPr/>
        </p:nvSpPr>
        <p:spPr>
          <a:xfrm>
            <a:off x="1884432" y="1626203"/>
            <a:ext cx="5279750" cy="2087542"/>
          </a:xfrm>
          <a:prstGeom prst="rtTriangle">
            <a:avLst/>
          </a:prstGeom>
          <a:solidFill>
            <a:srgbClr val="3366FF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TextBox 31"/>
          <p:cNvSpPr txBox="1"/>
          <p:nvPr/>
        </p:nvSpPr>
        <p:spPr>
          <a:xfrm>
            <a:off x="-478878" y="5776104"/>
            <a:ext cx="102164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/>
              <a:t>The </a:t>
            </a:r>
            <a:r>
              <a:rPr lang="en-US" sz="5000" b="1" dirty="0" smtClean="0">
                <a:solidFill>
                  <a:srgbClr val="3366FF"/>
                </a:solidFill>
              </a:rPr>
              <a:t>triangle</a:t>
            </a:r>
            <a:r>
              <a:rPr lang="en-US" sz="5000" b="1" dirty="0" smtClean="0"/>
              <a:t> is </a:t>
            </a:r>
            <a:r>
              <a:rPr lang="en-US" sz="5000" b="1" dirty="0" smtClean="0">
                <a:solidFill>
                  <a:srgbClr val="000000"/>
                </a:solidFill>
              </a:rPr>
              <a:t>½</a:t>
            </a:r>
            <a:r>
              <a:rPr lang="en-US" sz="5000" b="1" dirty="0" smtClean="0"/>
              <a:t> of the </a:t>
            </a:r>
            <a:r>
              <a:rPr lang="en-US" sz="5000" b="1" dirty="0" smtClean="0">
                <a:solidFill>
                  <a:srgbClr val="0000E1"/>
                </a:solidFill>
              </a:rPr>
              <a:t>rectangle</a:t>
            </a:r>
            <a:endParaRPr lang="en-US" sz="5000" b="1" dirty="0">
              <a:solidFill>
                <a:srgbClr val="0000E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3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75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Area Formulas for</vt:lpstr>
      <vt:lpstr>Area of a Rectangle </vt:lpstr>
      <vt:lpstr>Area of a Parallelogram</vt:lpstr>
      <vt:lpstr>Area of a Triangle</vt:lpstr>
    </vt:vector>
  </TitlesOfParts>
  <Company>MCS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of a Triangle</dc:title>
  <dc:creator>bethany.jackson</dc:creator>
  <cp:lastModifiedBy>bethany.jackson</cp:lastModifiedBy>
  <cp:revision>13</cp:revision>
  <dcterms:created xsi:type="dcterms:W3CDTF">2012-04-02T13:28:40Z</dcterms:created>
  <dcterms:modified xsi:type="dcterms:W3CDTF">2012-04-02T18:19:38Z</dcterms:modified>
</cp:coreProperties>
</file>